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70" r:id="rId3"/>
    <p:sldId id="257" r:id="rId4"/>
    <p:sldId id="258" r:id="rId5"/>
    <p:sldId id="259" r:id="rId6"/>
    <p:sldId id="265" r:id="rId7"/>
    <p:sldId id="266" r:id="rId8"/>
    <p:sldId id="267" r:id="rId9"/>
    <p:sldId id="272" r:id="rId10"/>
    <p:sldId id="273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14" autoAdjust="0"/>
    <p:restoredTop sz="96357" autoAdjust="0"/>
  </p:normalViewPr>
  <p:slideViewPr>
    <p:cSldViewPr snapToGrid="0">
      <p:cViewPr varScale="1">
        <p:scale>
          <a:sx n="105" d="100"/>
          <a:sy n="105" d="100"/>
        </p:scale>
        <p:origin x="18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8895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90881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020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67797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648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92998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956720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56132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219812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126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40371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A74D51-21E4-42F6-B68B-7C52DC9135BB}" type="datetimeFigureOut">
              <a:rPr lang="pt-BR" smtClean="0"/>
              <a:t>28/04/2026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E1EFC8-977D-411B-884F-256D4574709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55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3199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09E312D-B5B0-9602-763F-9174DD866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3188" y="2200093"/>
            <a:ext cx="4256858" cy="4351338"/>
          </a:xfrm>
        </p:spPr>
        <p:txBody>
          <a:bodyPr/>
          <a:lstStyle/>
          <a:p>
            <a:pPr marL="0" indent="0" algn="just">
              <a:buNone/>
            </a:pPr>
            <a:r>
              <a:rPr lang="pt-BR" dirty="0"/>
              <a:t>Ter um produto que seja competitivo com os atuais sistemas de alto padrão mercado onde o sistema Sophia </a:t>
            </a:r>
            <a:r>
              <a:rPr lang="pt-BR" dirty="0" err="1"/>
              <a:t>Silence</a:t>
            </a:r>
            <a:r>
              <a:rPr lang="pt-BR" dirty="0"/>
              <a:t>, que já ocupa uma parcela desse mercado, ainda não atende devido suas limitações de tipologia para dois planos.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AC985EA1-BBFE-5A66-D5BA-62E08D86E57B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Objetivo</a:t>
            </a:r>
          </a:p>
        </p:txBody>
      </p:sp>
      <p:pic>
        <p:nvPicPr>
          <p:cNvPr id="8" name="Imagem 7" descr="Imagem preta e branca de uma caixa&#10;&#10;Descrição gerada automaticamente com confiança média">
            <a:extLst>
              <a:ext uri="{FF2B5EF4-FFF2-40B4-BE49-F238E27FC236}">
                <a16:creationId xmlns:a16="http://schemas.microsoft.com/office/drawing/2014/main" id="{E2469ED0-6E21-1305-33B6-1F86B5D2C33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55" r="19311"/>
          <a:stretch/>
        </p:blipFill>
        <p:spPr>
          <a:xfrm>
            <a:off x="5103223" y="1280711"/>
            <a:ext cx="3910148" cy="4695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53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54FCEF8-E02D-79A8-DAD9-CEF8BE02AF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479" y="1305038"/>
            <a:ext cx="5190763" cy="5216411"/>
          </a:xfrm>
        </p:spPr>
        <p:txBody>
          <a:bodyPr>
            <a:normAutofit/>
          </a:bodyPr>
          <a:lstStyle/>
          <a:p>
            <a:pPr lvl="1"/>
            <a:r>
              <a:rPr lang="pt-BR" dirty="0"/>
              <a:t>Bitola 50 mm</a:t>
            </a:r>
          </a:p>
          <a:p>
            <a:pPr lvl="1"/>
            <a:r>
              <a:rPr lang="pt-BR" dirty="0"/>
              <a:t>Competitividade com linhas de luxo (Única, </a:t>
            </a:r>
            <a:r>
              <a:rPr lang="pt-BR" dirty="0" err="1"/>
              <a:t>Infinity</a:t>
            </a:r>
            <a:r>
              <a:rPr lang="pt-BR" dirty="0"/>
              <a:t>, </a:t>
            </a:r>
            <a:r>
              <a:rPr lang="pt-BR" dirty="0" err="1"/>
              <a:t>Shucco</a:t>
            </a:r>
            <a:r>
              <a:rPr lang="pt-BR" dirty="0"/>
              <a:t> etc.)</a:t>
            </a:r>
          </a:p>
          <a:p>
            <a:pPr lvl="1"/>
            <a:r>
              <a:rPr lang="pt-BR" dirty="0"/>
              <a:t>Vidro de 8 à 40 mm (Insulado e/ou Blindado)</a:t>
            </a:r>
          </a:p>
          <a:p>
            <a:pPr lvl="1"/>
            <a:r>
              <a:rPr lang="pt-BR" dirty="0"/>
              <a:t>Grandes vãos</a:t>
            </a:r>
          </a:p>
          <a:p>
            <a:pPr lvl="1"/>
            <a:r>
              <a:rPr lang="pt-BR" dirty="0"/>
              <a:t>Possibilidade de montagem 45/90° (Ex.: Sophia </a:t>
            </a:r>
            <a:r>
              <a:rPr lang="pt-BR" dirty="0" err="1"/>
              <a:t>Silence</a:t>
            </a:r>
            <a:r>
              <a:rPr lang="pt-BR" dirty="0"/>
              <a:t>)</a:t>
            </a:r>
          </a:p>
          <a:p>
            <a:pPr lvl="1"/>
            <a:r>
              <a:rPr lang="pt-BR" dirty="0"/>
              <a:t>Produto Mecanizado (estampo)</a:t>
            </a:r>
          </a:p>
          <a:p>
            <a:pPr lvl="1"/>
            <a:r>
              <a:rPr lang="pt-BR" dirty="0"/>
              <a:t>Produto sem travessa intermediária (maior “limpeza” visual)</a:t>
            </a:r>
          </a:p>
          <a:p>
            <a:pPr lvl="1"/>
            <a:r>
              <a:rPr lang="pt-BR" dirty="0"/>
              <a:t>Guia sem parafuso aparente</a:t>
            </a:r>
          </a:p>
          <a:p>
            <a:pPr lvl="1"/>
            <a:r>
              <a:rPr lang="pt-BR" dirty="0"/>
              <a:t>Canal europeu</a:t>
            </a:r>
          </a:p>
          <a:p>
            <a:pPr lvl="1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23BD091-64B2-CB22-441C-8867D686EF76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Vantagens</a:t>
            </a:r>
          </a:p>
        </p:txBody>
      </p:sp>
      <p:pic>
        <p:nvPicPr>
          <p:cNvPr id="8" name="Imagem 7" descr="Caixa de metal&#10;&#10;Descrição gerada automaticamente com confiança baixa">
            <a:extLst>
              <a:ext uri="{FF2B5EF4-FFF2-40B4-BE49-F238E27FC236}">
                <a16:creationId xmlns:a16="http://schemas.microsoft.com/office/drawing/2014/main" id="{4031C26E-D817-0F96-CC58-37F0A04CD92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76" r="24095" b="6528"/>
          <a:stretch/>
        </p:blipFill>
        <p:spPr>
          <a:xfrm>
            <a:off x="5397592" y="1209789"/>
            <a:ext cx="3446507" cy="4696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24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33E5F4-3C73-0502-C4A2-E3DE35D5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503408"/>
            <a:ext cx="7886700" cy="4351338"/>
          </a:xfrm>
        </p:spPr>
        <p:txBody>
          <a:bodyPr>
            <a:normAutofit fontScale="85000" lnSpcReduction="10000"/>
          </a:bodyPr>
          <a:lstStyle/>
          <a:p>
            <a:r>
              <a:rPr lang="pt-BR" b="1" dirty="0"/>
              <a:t>Tipologias iniciais:</a:t>
            </a:r>
          </a:p>
          <a:p>
            <a:pPr lvl="1"/>
            <a:r>
              <a:rPr lang="pt-BR" dirty="0"/>
              <a:t>Janela de correr duas folhas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r>
              <a:rPr lang="pt-BR" dirty="0"/>
              <a:t>Porta de correr duas folhas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r>
              <a:rPr lang="pt-BR" dirty="0"/>
              <a:t>Porta de correr duas folhas minimalista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r>
              <a:rPr lang="pt-BR" dirty="0"/>
              <a:t>Janela de correr duas folhas com peitoril fixo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endParaRPr lang="pt-BR" dirty="0"/>
          </a:p>
          <a:p>
            <a:r>
              <a:rPr lang="pt-BR" b="1" dirty="0"/>
              <a:t>Tipologias posteriores já planejadas:</a:t>
            </a:r>
          </a:p>
          <a:p>
            <a:pPr lvl="1"/>
            <a:r>
              <a:rPr lang="pt-BR" dirty="0"/>
              <a:t>Janela de correr N folhas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r>
              <a:rPr lang="pt-BR" dirty="0"/>
              <a:t>Porta de correr N folhas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r>
              <a:rPr lang="pt-BR" dirty="0"/>
              <a:t>Porta de correr N folhas minimalista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r>
              <a:rPr lang="pt-BR" dirty="0"/>
              <a:t>Janela de correr duas folhas integrada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r>
              <a:rPr lang="pt-BR" dirty="0"/>
              <a:t>Porta de correr duas folhas integrada – convencional e </a:t>
            </a:r>
            <a:r>
              <a:rPr lang="pt-BR" dirty="0" err="1"/>
              <a:t>alçante</a:t>
            </a:r>
            <a:endParaRPr lang="pt-BR" dirty="0"/>
          </a:p>
          <a:p>
            <a:pPr lvl="1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5B3DACA8-ACFE-2623-BFE3-7A13302D50E2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Tipologias</a:t>
            </a:r>
          </a:p>
        </p:txBody>
      </p:sp>
    </p:spTree>
    <p:extLst>
      <p:ext uri="{BB962C8B-B14F-4D97-AF65-F5344CB8AC3E}">
        <p14:creationId xmlns:p14="http://schemas.microsoft.com/office/powerpoint/2010/main" val="13211685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F533E5F4-3C73-0502-C4A2-E3DE35D57E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668870"/>
            <a:ext cx="7886700" cy="4351338"/>
          </a:xfrm>
        </p:spPr>
        <p:txBody>
          <a:bodyPr>
            <a:normAutofit fontScale="92500"/>
          </a:bodyPr>
          <a:lstStyle/>
          <a:p>
            <a:r>
              <a:rPr lang="pt-BR" dirty="0"/>
              <a:t>Janela de correr duas folhas – 12,78 kg/m²</a:t>
            </a:r>
          </a:p>
          <a:p>
            <a:endParaRPr lang="pt-BR" dirty="0"/>
          </a:p>
          <a:p>
            <a:r>
              <a:rPr lang="pt-BR" dirty="0"/>
              <a:t>Porta de correr duas folhas – 9,92 kg/m²</a:t>
            </a:r>
          </a:p>
          <a:p>
            <a:endParaRPr lang="pt-BR" dirty="0"/>
          </a:p>
          <a:p>
            <a:r>
              <a:rPr lang="pt-BR" dirty="0"/>
              <a:t>Porta de correr duas folhas minimalista – 9,84 kg/m²</a:t>
            </a:r>
          </a:p>
          <a:p>
            <a:endParaRPr lang="pt-BR" dirty="0"/>
          </a:p>
          <a:p>
            <a:r>
              <a:rPr lang="pt-BR" dirty="0"/>
              <a:t>Janela de correr duas folhas com peitoril fixo – 11,00 kg/m²</a:t>
            </a:r>
          </a:p>
          <a:p>
            <a:pPr marL="0" indent="0">
              <a:buNone/>
            </a:pPr>
            <a:r>
              <a:rPr lang="pt-BR" dirty="0"/>
              <a:t> 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BEE733E5-721F-1A06-CF25-9604F90953BC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Tipologias</a:t>
            </a:r>
          </a:p>
        </p:txBody>
      </p:sp>
    </p:spTree>
    <p:extLst>
      <p:ext uri="{BB962C8B-B14F-4D97-AF65-F5344CB8AC3E}">
        <p14:creationId xmlns:p14="http://schemas.microsoft.com/office/powerpoint/2010/main" val="3331158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0CA3DBA0-0542-AF6E-3504-15EFF524F6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75" y="1245704"/>
            <a:ext cx="6418216" cy="539292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1A05CA2-47C7-15E2-752B-92549864D77B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Montagens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C9F1A0-1764-F0FB-4B02-8396C8B3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3955" y="1166245"/>
            <a:ext cx="4509408" cy="610303"/>
          </a:xfrm>
        </p:spPr>
        <p:txBody>
          <a:bodyPr/>
          <a:lstStyle/>
          <a:p>
            <a:pPr algn="r"/>
            <a:r>
              <a:rPr lang="pt-BR" dirty="0"/>
              <a:t>PCR-200 MINIMALISTA</a:t>
            </a:r>
          </a:p>
          <a:p>
            <a:pPr algn="r"/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1187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C9F1A0-1764-F0FB-4B02-8396C8B3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8262" y="1186154"/>
            <a:ext cx="2671899" cy="1300752"/>
          </a:xfrm>
        </p:spPr>
        <p:txBody>
          <a:bodyPr/>
          <a:lstStyle/>
          <a:p>
            <a:pPr algn="r"/>
            <a:r>
              <a:rPr lang="pt-BR" dirty="0"/>
              <a:t>PCR-200</a:t>
            </a:r>
          </a:p>
          <a:p>
            <a:pPr algn="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E735AEE-A03A-ACBC-FD8D-5C0EC3CC4C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839" y="1267706"/>
            <a:ext cx="6181454" cy="520221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14C2FD6D-5461-FDD6-16AC-D6EDB011CF88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Montagens</a:t>
            </a:r>
          </a:p>
        </p:txBody>
      </p:sp>
    </p:spTree>
    <p:extLst>
      <p:ext uri="{BB962C8B-B14F-4D97-AF65-F5344CB8AC3E}">
        <p14:creationId xmlns:p14="http://schemas.microsoft.com/office/powerpoint/2010/main" val="33224953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7C9F1A0-1764-F0FB-4B02-8396C8B31A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74080" y="1201190"/>
            <a:ext cx="2837361" cy="1283335"/>
          </a:xfrm>
        </p:spPr>
        <p:txBody>
          <a:bodyPr/>
          <a:lstStyle/>
          <a:p>
            <a:pPr algn="r"/>
            <a:r>
              <a:rPr lang="pt-BR" dirty="0"/>
              <a:t>JCR-200</a:t>
            </a:r>
          </a:p>
          <a:p>
            <a:pPr algn="r"/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767FFB-B449-C151-EAB4-EA8074DAFB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52"/>
          <a:stretch/>
        </p:blipFill>
        <p:spPr>
          <a:xfrm>
            <a:off x="332559" y="1201190"/>
            <a:ext cx="5985944" cy="542195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0FA898E-07EC-63FD-375D-8CB889232733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Montagens</a:t>
            </a:r>
          </a:p>
        </p:txBody>
      </p:sp>
    </p:spTree>
    <p:extLst>
      <p:ext uri="{BB962C8B-B14F-4D97-AF65-F5344CB8AC3E}">
        <p14:creationId xmlns:p14="http://schemas.microsoft.com/office/powerpoint/2010/main" val="9118139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6BA6D8-611D-BBBB-24AF-780398618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085" y="1253331"/>
            <a:ext cx="2416658" cy="740932"/>
          </a:xfrm>
        </p:spPr>
        <p:txBody>
          <a:bodyPr/>
          <a:lstStyle/>
          <a:p>
            <a:r>
              <a:rPr lang="pt-BR" dirty="0"/>
              <a:t>Minimalista</a:t>
            </a:r>
          </a:p>
          <a:p>
            <a:endParaRPr lang="pt-BR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4032BDA-6EF5-2D8D-0778-5D247369EB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" y="2131785"/>
            <a:ext cx="8900160" cy="381435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4220B2CE-ED6C-49AF-5792-DA134B290C4C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Isopletas</a:t>
            </a:r>
          </a:p>
        </p:txBody>
      </p:sp>
    </p:spTree>
    <p:extLst>
      <p:ext uri="{BB962C8B-B14F-4D97-AF65-F5344CB8AC3E}">
        <p14:creationId xmlns:p14="http://schemas.microsoft.com/office/powerpoint/2010/main" val="31547331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B6BA6D8-611D-BBBB-24AF-780398618F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0085" y="1253331"/>
            <a:ext cx="2791126" cy="584178"/>
          </a:xfrm>
        </p:spPr>
        <p:txBody>
          <a:bodyPr/>
          <a:lstStyle/>
          <a:p>
            <a:r>
              <a:rPr lang="pt-BR" dirty="0"/>
              <a:t>Convencional</a:t>
            </a:r>
          </a:p>
          <a:p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8641ECFE-81A5-AA1A-AC2D-72989BA567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54209"/>
            <a:ext cx="9144000" cy="42369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4C47643-21C3-D16D-0D65-282710EE6045}"/>
              </a:ext>
            </a:extLst>
          </p:cNvPr>
          <p:cNvSpPr txBox="1"/>
          <p:nvPr/>
        </p:nvSpPr>
        <p:spPr>
          <a:xfrm>
            <a:off x="370085" y="219372"/>
            <a:ext cx="362218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i="1" dirty="0">
                <a:solidFill>
                  <a:schemeClr val="bg1"/>
                </a:solidFill>
                <a:ea typeface="Lato" panose="020F0502020204030203" pitchFamily="34" charset="0"/>
                <a:cs typeface="Lucida Sans Unicode" panose="020B0602030504020204" pitchFamily="34" charset="0"/>
              </a:rPr>
              <a:t>Isopletas</a:t>
            </a:r>
          </a:p>
        </p:txBody>
      </p:sp>
    </p:spTree>
    <p:extLst>
      <p:ext uri="{BB962C8B-B14F-4D97-AF65-F5344CB8AC3E}">
        <p14:creationId xmlns:p14="http://schemas.microsoft.com/office/powerpoint/2010/main" val="300823386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</TotalTime>
  <Words>260</Words>
  <Application>Microsoft Office PowerPoint</Application>
  <PresentationFormat>Apresentação na tela (4:3)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PERFIL-ES | Andre Luiz</dc:creator>
  <cp:lastModifiedBy>caio oliveira</cp:lastModifiedBy>
  <cp:revision>6</cp:revision>
  <dcterms:created xsi:type="dcterms:W3CDTF">2022-12-06T18:08:50Z</dcterms:created>
  <dcterms:modified xsi:type="dcterms:W3CDTF">2026-04-28T15:00:23Z</dcterms:modified>
</cp:coreProperties>
</file>